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1" r:id="rId4"/>
    <p:sldId id="260" r:id="rId5"/>
  </p:sldIdLst>
  <p:sldSz cx="7562850" cy="10688638"/>
  <p:notesSz cx="6669088" cy="9872663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DendaNewLight" panose="020B0604020202020204"/>
      <p:regular r:id="rId12"/>
      <p:italic r:id="rId13"/>
    </p:embeddedFont>
    <p:embeddedFont>
      <p:font typeface="MS PGothic" panose="020B060007020508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shal p mhatre" initials="vpm" lastIdx="3" clrIdx="0"/>
  <p:cmAuthor id="1" name="Fensome, M. - Mark -" initials="FM-M-" lastIdx="7" clrIdx="1"/>
  <p:cmAuthor id="2" name="c.motilal.chaurasia" initials="c" lastIdx="1" clrIdx="2"/>
  <p:cmAuthor id="3" name="Dsouza, Nathaline" initials="DN" lastIdx="2" clrIdx="3">
    <p:extLst>
      <p:ext uri="{19B8F6BF-5375-455C-9EA6-DF929625EA0E}">
        <p15:presenceInfo xmlns:p15="http://schemas.microsoft.com/office/powerpoint/2012/main" userId="Dsouza, Nathal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EB9"/>
    <a:srgbClr val="F8CADF"/>
    <a:srgbClr val="D6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8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754" y="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7B48-3A92-4ED9-9E1A-C1E4CD2B3D5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D7E4-024D-4E2F-B7DD-00C100F9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0F4C-5E98-4543-8E87-BCA0D1384F44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739775"/>
            <a:ext cx="261778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0807-82BF-4E66-BF21-DAB43893F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 userDrawn="1"/>
        </p:nvSpPr>
        <p:spPr>
          <a:xfrm>
            <a:off x="3634359" y="2833217"/>
            <a:ext cx="3492000" cy="3492000"/>
          </a:xfrm>
          <a:prstGeom prst="ellipse">
            <a:avLst/>
          </a:prstGeom>
          <a:solidFill>
            <a:srgbClr val="42A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1026152"/>
            <a:ext cx="119100" cy="126244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-353500" y="2905377"/>
            <a:ext cx="635200" cy="648000"/>
          </a:xfrm>
          <a:prstGeom prst="ellipse">
            <a:avLst/>
          </a:prstGeom>
          <a:noFill/>
          <a:ln>
            <a:solidFill>
              <a:srgbClr val="42AE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1" y="1446892"/>
            <a:ext cx="5108425" cy="114457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5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Heading large</a:t>
            </a:r>
            <a:br>
              <a:rPr lang="en-GB" dirty="0"/>
            </a:br>
            <a:r>
              <a:rPr lang="en-GB" dirty="0"/>
              <a:t>maximum of two lines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86897" y="2839746"/>
            <a:ext cx="3161691" cy="1498671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/>
                <a:cs typeface="Century Gothic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copy.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92" y="6673552"/>
            <a:ext cx="3405798" cy="325560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D6001B"/>
              </a:buClr>
              <a:buSzTx/>
              <a:buFontTx/>
              <a:buNone/>
              <a:tabLst/>
              <a:defRPr sz="900" b="0" i="0" baseline="0">
                <a:latin typeface="Century Gothic"/>
                <a:cs typeface="Century Gothic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3801691" y="6673553"/>
            <a:ext cx="1848697" cy="306184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rgbClr val="42AEB9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3801778" y="7571396"/>
            <a:ext cx="1235310" cy="347099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801778" y="8475041"/>
            <a:ext cx="1235310" cy="32464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3801778" y="9367616"/>
            <a:ext cx="1235310" cy="316473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053657" y="6993374"/>
            <a:ext cx="1517823" cy="269071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0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 userDrawn="1"/>
        </p:nvSpPr>
        <p:spPr>
          <a:xfrm>
            <a:off x="5533186" y="1026152"/>
            <a:ext cx="4109396" cy="4109396"/>
          </a:xfrm>
          <a:prstGeom prst="ellipse">
            <a:avLst/>
          </a:prstGeom>
          <a:solidFill>
            <a:srgbClr val="42A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1026152"/>
            <a:ext cx="119100" cy="126244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-353500" y="3208449"/>
            <a:ext cx="635200" cy="648000"/>
          </a:xfrm>
          <a:prstGeom prst="ellipse">
            <a:avLst/>
          </a:prstGeom>
          <a:noFill/>
          <a:ln>
            <a:solidFill>
              <a:srgbClr val="42AE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2" y="1446892"/>
            <a:ext cx="4289614" cy="145848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1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Heading medium maximum of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86897" y="3142818"/>
            <a:ext cx="3161691" cy="1498671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/>
                <a:cs typeface="Century Gothic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copy.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92" y="6673552"/>
            <a:ext cx="3405798" cy="325560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D6001B"/>
              </a:buClr>
              <a:buSzTx/>
              <a:buFontTx/>
              <a:buNone/>
              <a:tabLst/>
              <a:defRPr sz="900" b="0" i="0" baseline="0">
                <a:latin typeface="Century Gothic"/>
                <a:cs typeface="Century Gothic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3801691" y="6673553"/>
            <a:ext cx="1848697" cy="306184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rgbClr val="42AEB9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3801778" y="7571396"/>
            <a:ext cx="1235310" cy="347099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801778" y="8475041"/>
            <a:ext cx="1235310" cy="32464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3801778" y="9367616"/>
            <a:ext cx="1235310" cy="316473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053657" y="6993374"/>
            <a:ext cx="1517823" cy="269071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 userDrawn="1"/>
        </p:nvSpPr>
        <p:spPr>
          <a:xfrm>
            <a:off x="4546369" y="2937355"/>
            <a:ext cx="3357492" cy="3357492"/>
          </a:xfrm>
          <a:prstGeom prst="ellipse">
            <a:avLst/>
          </a:prstGeom>
          <a:solidFill>
            <a:srgbClr val="42A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1026152"/>
            <a:ext cx="119100" cy="126244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7187518" y="1577641"/>
            <a:ext cx="985806" cy="1005671"/>
          </a:xfrm>
          <a:prstGeom prst="ellipse">
            <a:avLst/>
          </a:prstGeom>
          <a:noFill/>
          <a:ln>
            <a:solidFill>
              <a:srgbClr val="42AE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2" y="1446892"/>
            <a:ext cx="3161936" cy="145848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Heading small maximum of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40" y="1446892"/>
            <a:ext cx="3161691" cy="1458485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/>
                <a:cs typeface="Century Gothic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copy.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92" y="6673552"/>
            <a:ext cx="3405798" cy="325560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D6001B"/>
              </a:buClr>
              <a:buSzTx/>
              <a:buFontTx/>
              <a:buNone/>
              <a:tabLst/>
              <a:defRPr sz="900" b="0" i="0" baseline="0">
                <a:latin typeface="Century Gothic"/>
                <a:cs typeface="Century Gothic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3801691" y="6673553"/>
            <a:ext cx="1848697" cy="306184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rgbClr val="42AEB9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3801778" y="7571396"/>
            <a:ext cx="1235310" cy="347099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801778" y="8475041"/>
            <a:ext cx="1235310" cy="324642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3801778" y="9367616"/>
            <a:ext cx="1235310" cy="316473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053657" y="6993374"/>
            <a:ext cx="1517823" cy="269071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2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376712"/>
            <a:ext cx="67926" cy="72000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1" y="552109"/>
            <a:ext cx="4491675" cy="64573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1" y="1516063"/>
            <a:ext cx="1098550" cy="751107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50" b="1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485900" y="1516063"/>
            <a:ext cx="2196971" cy="751107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5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37395" y="1516063"/>
            <a:ext cx="1098550" cy="751107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550" b="1" i="0">
                <a:latin typeface="Century Gothic"/>
                <a:cs typeface="Century Gothic"/>
              </a:defRPr>
            </a:lvl1pPr>
            <a:lvl2pPr>
              <a:defRPr sz="550" b="1" i="0">
                <a:latin typeface="Century Gothic"/>
                <a:cs typeface="Century Gothic"/>
              </a:defRPr>
            </a:lvl2pPr>
            <a:lvl3pPr>
              <a:defRPr sz="550" b="1" i="0">
                <a:latin typeface="Century Gothic"/>
                <a:cs typeface="Century Gothic"/>
              </a:defRPr>
            </a:lvl3pPr>
            <a:lvl4pPr>
              <a:defRPr sz="550" b="1" i="0">
                <a:latin typeface="Century Gothic"/>
                <a:cs typeface="Century Gothic"/>
              </a:defRPr>
            </a:lvl4pPr>
            <a:lvl5pPr>
              <a:defRPr sz="55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935945" y="1516063"/>
            <a:ext cx="2197100" cy="751107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55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7350" y="9494959"/>
            <a:ext cx="1221260" cy="889553"/>
          </a:xfrm>
        </p:spPr>
        <p:txBody>
          <a:bodyPr>
            <a:noAutofit/>
          </a:bodyPr>
          <a:lstStyle>
            <a:lvl1pPr marL="0" indent="0">
              <a:buNone/>
              <a:defRPr sz="700" b="0" i="0">
                <a:latin typeface="Century Gothic"/>
                <a:cs typeface="Century Gothic"/>
              </a:defRPr>
            </a:lvl1pPr>
            <a:lvl2pPr>
              <a:defRPr sz="700" b="0" i="0">
                <a:latin typeface="Century Gothic"/>
                <a:cs typeface="Century Gothic"/>
              </a:defRPr>
            </a:lvl2pPr>
            <a:lvl3pPr>
              <a:defRPr sz="700" b="0" i="0">
                <a:latin typeface="Century Gothic"/>
                <a:cs typeface="Century Gothic"/>
              </a:defRPr>
            </a:lvl3pPr>
            <a:lvl4pPr>
              <a:defRPr sz="700" b="0" i="0">
                <a:latin typeface="Century Gothic"/>
                <a:cs typeface="Century Gothic"/>
              </a:defRPr>
            </a:lvl4pPr>
            <a:lvl5pPr>
              <a:defRPr sz="700"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GB" dirty="0"/>
              <a:t>Canon Inc.</a:t>
            </a:r>
          </a:p>
          <a:p>
            <a:pPr lvl="0"/>
            <a:r>
              <a:rPr lang="en-GB" dirty="0" err="1"/>
              <a:t>canon.com</a:t>
            </a:r>
            <a:endParaRPr lang="en-GB" dirty="0"/>
          </a:p>
          <a:p>
            <a:pPr lvl="0"/>
            <a:r>
              <a:rPr lang="en-GB" dirty="0"/>
              <a:t>Canon Europe</a:t>
            </a:r>
          </a:p>
          <a:p>
            <a:pPr lvl="0"/>
            <a:r>
              <a:rPr lang="en-GB" dirty="0"/>
              <a:t>canon-</a:t>
            </a:r>
            <a:r>
              <a:rPr lang="en-GB" dirty="0" err="1"/>
              <a:t>europe.com</a:t>
            </a:r>
            <a:endParaRPr lang="en-GB" dirty="0"/>
          </a:p>
          <a:p>
            <a:pPr lvl="0"/>
            <a:r>
              <a:rPr lang="en-GB" dirty="0"/>
              <a:t>English edition</a:t>
            </a:r>
          </a:p>
          <a:p>
            <a:pPr lvl="0"/>
            <a:r>
              <a:rPr lang="en-GB" dirty="0"/>
              <a:t>Canon Europa NV 2011</a:t>
            </a:r>
          </a:p>
        </p:txBody>
      </p:sp>
    </p:spTree>
    <p:extLst>
      <p:ext uri="{BB962C8B-B14F-4D97-AF65-F5344CB8AC3E}">
        <p14:creationId xmlns:p14="http://schemas.microsoft.com/office/powerpoint/2010/main" val="218264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376712"/>
            <a:ext cx="67926" cy="72000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1" y="552109"/>
            <a:ext cx="4491675" cy="64573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0" y="1344613"/>
            <a:ext cx="3656013" cy="1143000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/>
                <a:cs typeface="Century Gothic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5016093" y="910519"/>
            <a:ext cx="1577094" cy="1577094"/>
          </a:xfrm>
          <a:prstGeom prst="ellipse">
            <a:avLst/>
          </a:prstGeom>
          <a:solidFill>
            <a:srgbClr val="42A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376712"/>
            <a:ext cx="67926" cy="72000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1" y="552109"/>
            <a:ext cx="4491675" cy="64573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0" y="1344613"/>
            <a:ext cx="3656013" cy="1143000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/>
                <a:cs typeface="Century Gothic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5016093" y="910519"/>
            <a:ext cx="1577094" cy="1577094"/>
          </a:xfrm>
          <a:prstGeom prst="ellipse">
            <a:avLst/>
          </a:prstGeom>
          <a:solidFill>
            <a:srgbClr val="42A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3270250"/>
            <a:ext cx="6732588" cy="247650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solidFill>
                  <a:srgbClr val="42AEB9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 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517900"/>
            <a:ext cx="6732588" cy="279400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 B1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7350" y="3797300"/>
            <a:ext cx="2289052" cy="2540000"/>
          </a:xfrm>
        </p:spPr>
        <p:txBody>
          <a:bodyPr>
            <a:normAutofit/>
          </a:bodyPr>
          <a:lstStyle>
            <a:lvl1pPr marL="171450" indent="-171450">
              <a:spcAft>
                <a:spcPts val="300"/>
              </a:spcAft>
              <a:buClr>
                <a:srgbClr val="D6001B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676402" y="3797300"/>
            <a:ext cx="2201924" cy="2540000"/>
          </a:xfrm>
        </p:spPr>
        <p:txBody>
          <a:bodyPr>
            <a:normAutofit/>
          </a:bodyPr>
          <a:lstStyle>
            <a:lvl1pPr marL="171450" indent="-171450">
              <a:spcAft>
                <a:spcPts val="300"/>
              </a:spcAft>
              <a:buClr>
                <a:srgbClr val="D6001B"/>
              </a:buClr>
              <a:buFont typeface="Arial"/>
              <a:buChar char="•"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878326" y="3797300"/>
            <a:ext cx="2241612" cy="2540000"/>
          </a:xfrm>
        </p:spPr>
        <p:txBody>
          <a:bodyPr>
            <a:normAutofit/>
          </a:bodyPr>
          <a:lstStyle>
            <a:lvl1pPr marL="171450" indent="-171450">
              <a:spcAft>
                <a:spcPts val="300"/>
              </a:spcAft>
              <a:buClr>
                <a:srgbClr val="D6001B"/>
              </a:buClr>
              <a:buFont typeface="Arial"/>
              <a:buChar char="•"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8" hasCustomPrompt="1"/>
          </p:nvPr>
        </p:nvSpPr>
        <p:spPr>
          <a:xfrm>
            <a:off x="387350" y="6337300"/>
            <a:ext cx="6732588" cy="279400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Subhead B2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9"/>
          </p:nvPr>
        </p:nvSpPr>
        <p:spPr>
          <a:xfrm>
            <a:off x="386651" y="6616700"/>
            <a:ext cx="2289175" cy="2540000"/>
          </a:xfrm>
        </p:spPr>
        <p:txBody>
          <a:bodyPr>
            <a:normAutofit/>
          </a:bodyPr>
          <a:lstStyle>
            <a:lvl1pPr marL="171450" indent="-171450">
              <a:spcAft>
                <a:spcPts val="300"/>
              </a:spcAft>
              <a:buClr>
                <a:srgbClr val="D6001B"/>
              </a:buClr>
              <a:buFont typeface="Arial"/>
              <a:buChar char="•"/>
              <a:defRPr sz="90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20"/>
          </p:nvPr>
        </p:nvSpPr>
        <p:spPr>
          <a:xfrm>
            <a:off x="2676525" y="6616700"/>
            <a:ext cx="2201863" cy="2540000"/>
          </a:xfrm>
        </p:spPr>
        <p:txBody>
          <a:bodyPr>
            <a:normAutofit/>
          </a:bodyPr>
          <a:lstStyle>
            <a:lvl1pPr marL="171450" indent="-171450">
              <a:spcAft>
                <a:spcPts val="300"/>
              </a:spcAft>
              <a:buClr>
                <a:srgbClr val="D6001B"/>
              </a:buClr>
              <a:buFont typeface="Arial"/>
              <a:buChar char="•"/>
              <a:defRPr sz="90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21"/>
          </p:nvPr>
        </p:nvSpPr>
        <p:spPr>
          <a:xfrm>
            <a:off x="4878388" y="6616700"/>
            <a:ext cx="2241550" cy="2540000"/>
          </a:xfrm>
        </p:spPr>
        <p:txBody>
          <a:bodyPr>
            <a:normAutofit/>
          </a:bodyPr>
          <a:lstStyle>
            <a:lvl1pPr marL="171450" indent="-171450">
              <a:spcAft>
                <a:spcPts val="300"/>
              </a:spcAft>
              <a:buClr>
                <a:srgbClr val="D6001B"/>
              </a:buClr>
              <a:buFont typeface="Arial"/>
              <a:buChar char="•"/>
              <a:defRPr sz="9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490620" y="3524079"/>
            <a:ext cx="6628669" cy="0"/>
          </a:xfrm>
          <a:prstGeom prst="line">
            <a:avLst/>
          </a:prstGeom>
          <a:ln w="3175" cmpd="sng">
            <a:solidFill>
              <a:srgbClr val="42AE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490620" y="3792892"/>
            <a:ext cx="6628669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>
            <a:off x="491269" y="6337300"/>
            <a:ext cx="662866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>
            <a:off x="491269" y="6618813"/>
            <a:ext cx="6628669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5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 userDrawn="1"/>
        </p:nvSpPr>
        <p:spPr>
          <a:xfrm>
            <a:off x="490620" y="376712"/>
            <a:ext cx="67926" cy="72000"/>
          </a:xfrm>
          <a:prstGeom prst="ellipse">
            <a:avLst/>
          </a:prstGeom>
          <a:solidFill>
            <a:srgbClr val="D6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 descr="can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922" y="10033649"/>
            <a:ext cx="1257367" cy="27678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86651" y="552109"/>
            <a:ext cx="4491675" cy="64573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latin typeface="Century Gothic"/>
                <a:cs typeface="Century Gothic"/>
              </a:defRPr>
            </a:lvl1pPr>
          </a:lstStyle>
          <a:p>
            <a:pPr lvl="0"/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0" y="1344613"/>
            <a:ext cx="3656013" cy="1143000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/>
                <a:cs typeface="Century Gothic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593187" y="910519"/>
            <a:ext cx="1577094" cy="1577094"/>
          </a:xfrm>
          <a:prstGeom prst="ellipse">
            <a:avLst/>
          </a:prstGeom>
          <a:solidFill>
            <a:srgbClr val="42A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510C-81DD-A744-AAA9-75D3A246644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AC41-33E8-8E45-987D-89416A6C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7" r:id="rId7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6650" y="1427842"/>
            <a:ext cx="6674550" cy="1448708"/>
          </a:xfrm>
        </p:spPr>
        <p:txBody>
          <a:bodyPr>
            <a:normAutofit/>
          </a:bodyPr>
          <a:lstStyle/>
          <a:p>
            <a:r>
              <a:rPr lang="en-GB" sz="3200" dirty="0"/>
              <a:t>Compact and discrete 4K UHD video with professional audio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6897" y="2839746"/>
            <a:ext cx="3232603" cy="1498671"/>
          </a:xfrm>
        </p:spPr>
        <p:txBody>
          <a:bodyPr/>
          <a:lstStyle/>
          <a:p>
            <a:r>
              <a:rPr lang="en-GB" dirty="0"/>
              <a:t>Compact and discrete featuring 4K UHD/Full HD internal video recording with professional XLR audio that is easy to use, with footage that can be seamlessly integrated with other professional Cinema EOS cameras.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2892" y="6686252"/>
            <a:ext cx="3281001" cy="1029447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Capture professional 4K and Full HD video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Professional XLR audio connections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Professional features and easy workflow integration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Discrete and highly versatile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Easy to use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33804" y="6673553"/>
            <a:ext cx="1848697" cy="306184"/>
          </a:xfrm>
        </p:spPr>
        <p:txBody>
          <a:bodyPr/>
          <a:lstStyle/>
          <a:p>
            <a:r>
              <a:rPr lang="en-US" dirty="0"/>
              <a:t>Product Range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36979" y="7633315"/>
            <a:ext cx="1235310" cy="229579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Canon XC15</a:t>
            </a:r>
            <a:endParaRPr lang="en-US" b="1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410850" y="6950507"/>
            <a:ext cx="1517823" cy="2690716"/>
          </a:xfrm>
        </p:spPr>
        <p:txBody>
          <a:bodyPr/>
          <a:lstStyle/>
          <a:p>
            <a:r>
              <a:rPr lang="en-GB" b="1" dirty="0"/>
              <a:t>Canon XC15</a:t>
            </a:r>
            <a:endParaRPr lang="en-US" b="1" dirty="0"/>
          </a:p>
          <a:p>
            <a:r>
              <a:rPr lang="en-GB" dirty="0"/>
              <a:t>Canon XC10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36979" y="8649205"/>
            <a:ext cx="1235310" cy="229579"/>
          </a:xfrm>
        </p:spPr>
        <p:txBody>
          <a:bodyPr>
            <a:normAutofit lnSpcReduction="10000"/>
          </a:bodyPr>
          <a:lstStyle/>
          <a:p>
            <a:r>
              <a:rPr lang="fr-BE" dirty="0"/>
              <a:t>Canon XC10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75" y="3236565"/>
            <a:ext cx="2343676" cy="2816352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416" y="5831132"/>
            <a:ext cx="409686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87" y="5826560"/>
            <a:ext cx="417942" cy="2651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20" y="6179273"/>
            <a:ext cx="335099" cy="27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94" y="5849420"/>
            <a:ext cx="411583" cy="2194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98" y="4614782"/>
            <a:ext cx="1280160" cy="916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20" y="4686480"/>
            <a:ext cx="991548" cy="8412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488" y="7031890"/>
            <a:ext cx="700551" cy="594360"/>
          </a:xfrm>
          <a:prstGeom prst="rect">
            <a:avLst/>
          </a:prstGeom>
        </p:spPr>
      </p:pic>
      <p:pic>
        <p:nvPicPr>
          <p:cNvPr id="49" name="Picture 3" descr="C:\Projects\BTL\CIG\1H 2015\Professional Video\D180_D181 sales sheet\input\D180 F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488" y="8051313"/>
            <a:ext cx="704229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704" y="5821988"/>
            <a:ext cx="297168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67" y="5854535"/>
            <a:ext cx="411480" cy="209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9" y="6211820"/>
            <a:ext cx="411480" cy="2092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39" y="310046"/>
            <a:ext cx="1024109" cy="28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629" y="6194729"/>
            <a:ext cx="411480" cy="2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99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6651" y="552109"/>
            <a:ext cx="4491675" cy="41563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6651" y="552109"/>
            <a:ext cx="4491675" cy="64573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42448"/>
              </p:ext>
            </p:extLst>
          </p:nvPr>
        </p:nvGraphicFramePr>
        <p:xfrm>
          <a:off x="369559" y="1220594"/>
          <a:ext cx="3291840" cy="699135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60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Camera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Image Sensor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Sensor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 Type CMOS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System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Bayer pattern filter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pixels per sensor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13.36 MP (4224 x 3164)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81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Effective  pixels per sensor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Video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Mode: </a:t>
                      </a: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8.29 MP (3840 x 2160);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Stills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mode: approx.12 MP (4000 x 3000)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192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Minimum illumination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 MODE: PAL 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50.00i:  Approx. 5.32 lux (at 1/50 sec. shutter speed)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25.00P: Approx. 2.68 lux (at 1/25 sec. shutter speed)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Manual Mode, PAL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50.00i/25.00P: Approx. 0.05 lux (shutter speed 1/2 sec.)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81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Horizontal Resolution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ts val="650"/>
                        </a:lnSpc>
                        <a:buNone/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1700 lines or more (4K Recording), </a:t>
                      </a:r>
                    </a:p>
                    <a:p>
                      <a:pPr marL="0" indent="0" algn="l" fontAlgn="t">
                        <a:lnSpc>
                          <a:spcPts val="650"/>
                        </a:lnSpc>
                        <a:buNone/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900 lines or more (Full HD recording)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Lens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Zoom ratio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10x optical 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455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Focal length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Video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Mode: 8.9 – 89 mm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(27.3 - 273 mm, 35 mm </a:t>
                      </a: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equivalent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b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Stills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Mode: 4:3 - 24.1- 241mm,/ 3:2 - 25 – 250 mm, /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16:9 - 27.3 – 273 mm (</a:t>
                      </a:r>
                      <a:r>
                        <a:rPr lang="fr-FR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</a:t>
                      </a:r>
                      <a:r>
                        <a:rPr lang="fr-FR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981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Minimum focus distance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 cm across entire zoom range;  approx. 8 cm at wide macro setting 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ND filter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single density built-in. 1/8 (3-step) equivalent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Zoom control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Manual. 35 mm conversion markers provided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Focus control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AF, Face detection and tracking, Push AF,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AiAF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(Photo Mode) Manual focus ring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Touch Focus Function.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Iris control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Auto, manual via control wheel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Aperture range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f/2.8 - f/5.6 (W-T)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Filter diameter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 mm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elements/groups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 Groups of 14 elements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Aperture blades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blade diaphragm. Mechanical shutter built in.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Image stabilization system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Optical (lens shift) + electronic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stabilisation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Movie Mode IS options: Dynamic IS¹, Standard IS, Powered IS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981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Digital zoom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Digital Zoom. 2 x Digital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Teleconverter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via assignable button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Image Processor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Type</a:t>
                      </a: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DIGIC DV 5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Sampling accuracy</a:t>
                      </a: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YCC 4:2:2 (4K or Full HD, XF-AVC/MXF)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Bit depth</a:t>
                      </a: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8-bit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Recording</a:t>
                      </a: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6981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Video storage media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4K: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CFast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2.0™ card, VPG130 supported. Full HD/Photo: SD card (Class 10 recommended for 50Mbps)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Capacity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Depends on card used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75718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Recording time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Depends on card capacity.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4K: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CFast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2.0™ 64 GB approx. 25 min @305 Mbps. 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Full HD 64GB SD card approx. 170 min @50 Mbps 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824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Recording file format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Material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eXchange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Format (MXF)</a:t>
                      </a:r>
                    </a:p>
                  </a:txBody>
                  <a:tcPr marL="73152" marR="73152" marT="9525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747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Recording format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Video Format: XF-AVC.  Compression Format: MPEG-4 AVC/H.264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76106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Recording frame rate</a:t>
                      </a:r>
                      <a:b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(PAL model)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Cfast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2.0</a:t>
                      </a:r>
                      <a:r>
                        <a:rPr lang="en-US" sz="55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™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Card: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4K(3840 x 2160) Recording; 25.00P/24.00P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(305Mbps or 205Mbps)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Full HD Recording (1920 x 1080) 50Mbps: 50.00P;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35Mbps at 50.00i/25.00P/24.00P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HDMI Out: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4K(3840 x 2160) Recording; 25.00P/24.00P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(305Mbps or 205Mbps)  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Full HD Recording (1920 x 1080) 50Mbps: 50.00P;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35Mbps at 50.00i/25.00P/24.00P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1280 x 720: 50/35 Mbps</a:t>
                      </a:r>
                      <a:r>
                        <a:rPr lang="en-US" sz="5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; 100P</a:t>
                      </a: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Slow/Fast motion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Yes: 1/4x - 1200x speed ¹. Frame rate 25.00P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Interval Record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Photo Mode only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Frame Record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7747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 Record (cache record)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in Full HD mode to SD card only.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Second pre-record time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Scan Reverse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HD-&gt;SD conversion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Internal Data Transfer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Photo storage media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SD card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88737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Still Image quality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8.29 – 12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Mp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depending on format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07795"/>
              </p:ext>
            </p:extLst>
          </p:nvPr>
        </p:nvGraphicFramePr>
        <p:xfrm>
          <a:off x="3840480" y="1224161"/>
          <a:ext cx="3291840" cy="6797806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System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Monitor Panel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Monitoring Panel Type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Capacitive touch screen LCD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Size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3-Inch /7.66cm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Dots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1,030,000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Image quality adjustments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Brightness, Backlight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Adjustable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Yes. 2-axis parallel hinge mechanism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Waveform Monitor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View Assist Function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when High Brightness Priority selected in CP menu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Focus Assist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Magnification. Area selectable via touch screen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Peaking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Red, blue or yellow selectable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Zebra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Yes. 70% or 100%, selectable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Markers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Yes. Horizontal or grid markers white or grey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EVF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Size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EVF. Optical loupe viewfinder attachment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 LCD screen supplied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Inputs/Outputs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Audio in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Built-in stereo microphone, 3.5 mm stereo mini jack external microphone,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x XLR via Microphone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Adapter MA-400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Audio Connection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Canon 13-pin connector for Microphone Adapter MA-400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Headphone output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 mm Stereo mini jack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Video monitor output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HDMI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Yes. Output  only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HDMI Video  Output</a:t>
                      </a:r>
                      <a:b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(Playback Mode)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PAL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4K movie playback : 3840x2160/25.00P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:1920x1080/50.00P/50.00i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720x576/50.00P 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HD movie playback: 1920x1080/50.00P/50.00i 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720x576/50.00P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USB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 mini-B, Hi-speed, 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Output only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HD/SD-SDI output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code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via HDMI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Genlock</a:t>
                      </a: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Component out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 terminal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DC input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Remote Control Terminal</a:t>
                      </a: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Colour</a:t>
                      </a: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Bars</a:t>
                      </a: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Yes. PAL Model: EBU/SMPTE. Can be output via HDMI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 anchor="b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 err="1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Misc</a:t>
                      </a:r>
                      <a:endParaRPr lang="en-US" sz="550" b="1" i="0" u="none" strike="noStrike" cap="all" baseline="0" dirty="0">
                        <a:solidFill>
                          <a:srgbClr val="42AEB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Tally lamp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Accessory shoe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Yes,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Coldshoe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Custom key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Custom Dial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60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Shooting functions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Exposure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Exposure metering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Movie mode: Standard, spotlight, backlight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Photo mode: Evaluative,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-weighted, spot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Exposure compensation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-2.0  - +2.0 stops in 1/3 stop increments (photos) and 1/4 stop increments (movies)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Custom Picture Settings 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Video Mode: Standard, Cinema EOS Std.,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Neutral, Production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Camera, Color Matrix off,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Canon Log, EOS Std., Wide DR, Cinema EOS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Std.,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high-brightness priority, user settings (1/2)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Photo Mode: Standard, Portrait, Landscape,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Neutral, Fidelity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setting, Sepia, Monochrome, Clear, Autumn Leaves, user settings (1/2) 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11" y="310046"/>
            <a:ext cx="1024109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579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57160"/>
              </p:ext>
            </p:extLst>
          </p:nvPr>
        </p:nvGraphicFramePr>
        <p:xfrm>
          <a:off x="377825" y="1224161"/>
          <a:ext cx="3291840" cy="5753988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 Exposure mode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AUTO/Programmed AE (P)/Shutter-priority AE (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)/Aperture-priority (Av) / Manual Exposure (M)/SCN (Portrait /Sports /Night Scene /Snow /Beach /Sunset /Low Light / Spotlight / Fireworks)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Exposure Lock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 (in compatible modes)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 Gain Control setting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Yes.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 Gain Control limit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28.5 dB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ISO Sensitivity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Movie /Photo: ISO 160 - 20000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Movie Mode with Canon Log or Wide DR selected: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500 to 20000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Gain setting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0.0 - 42.0dB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 the fine gain setting: Any setting in a 0.5 increment between 0.0 dB and 42.0 dB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Movie Mode with Canon Log or Wide DR selected: 9.0 dB (8.5 dB at fine gain setting) to 42.0 dB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Shutter speed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Control Modes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Manual, Shutter Priority AE (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 Auto Slow Shutter On/Off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Shutter speed 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Movie Mode: 1/2, 1/3, 1/4, 1/5, 1/6 to 1/2000 sec.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(in 1/4-step increments)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Photo Mode: 0.5 sec., 0.4 sec., 0.3 sec., 1/4 - 1/2000 sec. (in 1/3-step increments)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Shutter Angle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Slow Shutter (SLS)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Clear Scan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cap="all" baseline="0" dirty="0">
                        <a:solidFill>
                          <a:srgbClr val="42AEB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Infrared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Infrared shooting mode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Built-in IR lamp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cap="all" baseline="0" dirty="0">
                        <a:solidFill>
                          <a:srgbClr val="42AEB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Wi-Fi &amp; GPS Specifications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Wireless LAN standards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IEEE 802.11b/g/n (2.4GHz band) / IEEE 802.11a/n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(5GHz band* )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*5GHz band not available in Qatar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Supported Wi-Fi Functions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Photo Mode: Playback (in browser) from SD card; Download and save images to user terminal device via web browser.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Supported Browser for Remote Operation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Internet Explorer, Safari (iOS), Safari (Mac OS), 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Android standard browser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Remote Operation Control Features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Aperture, Focus, WB, Shutter Speed, ISO/Gain,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Shooting Mode, Start/Stop Recording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Live view image Resolution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Camera setting mode: 680 x 383;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Simplified setting: 284 x 160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Authentication Systems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Open/WPA-PSK/WPA2-PSK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Encryption 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WEP64, WEP128, TKIP, AES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GPS Information</a:t>
                      </a:r>
                      <a:b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(Optional Accessory)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Latitude/Longitude/Elevation,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Coordinated Universal Time (UTC)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White balance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Preset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 Presets: Daylight, Shade, Cloudy, Tungsten (incandescent lamps or halogen bulbs),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Fluorescent H (3-wavelength type fluorescent), Fluorescent (white fluorescent)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Shockless</a:t>
                      </a: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WB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Manual setting 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da-DK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Set 1, Set 2 (Default 5,500K)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9446" y="9647359"/>
            <a:ext cx="1221260" cy="889553"/>
          </a:xfrm>
        </p:spPr>
        <p:txBody>
          <a:bodyPr/>
          <a:lstStyle/>
          <a:p>
            <a:pPr lvl="0"/>
            <a:r>
              <a:rPr lang="en-GB" dirty="0"/>
              <a:t>Canon Inc.</a:t>
            </a:r>
          </a:p>
          <a:p>
            <a:pPr lvl="0"/>
            <a:r>
              <a:rPr lang="en-GB" dirty="0" err="1"/>
              <a:t>canon.com</a:t>
            </a:r>
            <a:endParaRPr lang="en-GB" dirty="0"/>
          </a:p>
          <a:p>
            <a:pPr lvl="0"/>
            <a:r>
              <a:rPr lang="en-GB" dirty="0"/>
              <a:t>Canon Europe</a:t>
            </a:r>
          </a:p>
          <a:p>
            <a:pPr lvl="0"/>
            <a:r>
              <a:rPr lang="en-GB" dirty="0"/>
              <a:t>canon-</a:t>
            </a:r>
            <a:r>
              <a:rPr lang="en-GB" dirty="0" err="1"/>
              <a:t>europe.com</a:t>
            </a:r>
            <a:endParaRPr lang="en-GB" dirty="0"/>
          </a:p>
          <a:p>
            <a:pPr lvl="0"/>
            <a:r>
              <a:rPr lang="en-GB" dirty="0"/>
              <a:t>English edition</a:t>
            </a:r>
          </a:p>
          <a:p>
            <a:pPr lvl="0"/>
            <a:r>
              <a:rPr lang="en-GB" dirty="0"/>
              <a:t>Canon Europa NV 2017</a:t>
            </a:r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42811"/>
              </p:ext>
            </p:extLst>
          </p:nvPr>
        </p:nvGraphicFramePr>
        <p:xfrm>
          <a:off x="3840480" y="1224161"/>
          <a:ext cx="3291840" cy="4386764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Time Code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da-DK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Countup</a:t>
                      </a: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system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Regen/Rec Run/Free Run/Preset (Non-Drop Frame)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Start value setting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“00:00:00:00”, Set/Reset selectable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Audio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Recording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Linear PCM</a:t>
                      </a:r>
                      <a:r>
                        <a:rPr lang="en-US" sz="5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(2ch, 16 bit, 48 kHz)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Audio Settings (Movie Mode)</a:t>
                      </a:r>
                      <a:b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Built-in Mic Wind Screen: Auto High/Auto Low/Off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Internal mic attenuator:  Auto / On / Off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Built-in Mic Frequency: Response: Normal, low-range boosting, low-range cutting, mid-range boosting, low and high-range boosting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Built-in Mic Directionality: Monaural / Normal / Wide / Zoom: MIC Att. Auto / On / Off : MIC Low Cut. On/Off:  Audio limiter, On/Off: Audio compressor: High/Low/Off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Accessories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Supplied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hood, (Loupe) Viewfinder Unit, Microphone Adapter MA-400 , Battery Pack LP-E6N, High Speed HDMI Cable (HTC100/S), Compact Power unit CA-945, Unit Cable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UN-5, AC Cable, Interface Cable (IFC-300PCU/S),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Shoulder Strap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Optional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Canon Battery Charger  LC-E6/LC-E6E,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Remote Controller (RC-6)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GPS receiver GP-E2, Canon DM-E1 Microphone,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Unit</a:t>
                      </a: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Cable UN-5/UN-10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Canon PROTECT Filter 58 mm, Canon ND4-L Filter 58 mm, Canon ND8-L Filter 58 mm, Compact Power Adapter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CA-946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Battery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Battery Type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LP-E6N  (7.2v,1865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mAh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 supplied</a:t>
                      </a:r>
                    </a:p>
                  </a:txBody>
                  <a:tcPr marL="73152" marR="73152" marT="0" marB="0" anchor="b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Power Consumption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Max. Recording: 6.0W²/Playback: 4.1W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Continuous Recording Time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Approx.: 110 mins (maximum) / 75 mins(typical)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cap="all" baseline="0" dirty="0"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</a:rPr>
                        <a:t>Miscellaneous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Dimensions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128 x 102 x122 mm (body only)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132 x 221 x 238 mm (with viewfinder unit, MA400 and lens hood)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Weight (camera only)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955 g Body Only, approx. 1590 g fully equipped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Weight (fully equipped)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1040 g (with lens hood, battery, 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CFast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2.0</a:t>
                      </a:r>
                      <a:r>
                        <a:rPr lang="en-US" sz="5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™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card and SD card)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154"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Operating Temperature range</a:t>
                      </a:r>
                    </a:p>
                  </a:txBody>
                  <a:tcPr marL="73152" marR="73152" marT="0" marB="0">
                    <a:lnL>
                      <a:noFill/>
                    </a:lnL>
                    <a:lnR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0°C to 40°C, 85% (relative humidity)</a:t>
                      </a:r>
                    </a:p>
                    <a:p>
                      <a:pPr algn="l" fontAlgn="t">
                        <a:lnSpc>
                          <a:spcPts val="65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Approx. -5°C to 45°C, 60% (relative humidity)</a:t>
                      </a:r>
                    </a:p>
                  </a:txBody>
                  <a:tcPr marL="73152" marR="73152" marT="0" marB="0">
                    <a:lnL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4632"/>
              </p:ext>
            </p:extLst>
          </p:nvPr>
        </p:nvGraphicFramePr>
        <p:xfrm>
          <a:off x="3840480" y="5654764"/>
          <a:ext cx="3291840" cy="1069757"/>
        </p:xfrm>
        <a:graphic>
          <a:graphicData uri="http://schemas.openxmlformats.org/drawingml/2006/table">
            <a:tbl>
              <a:tblPr/>
              <a:tblGrid>
                <a:gridCol w="10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397">
                <a:tc gridSpan="2">
                  <a:txBody>
                    <a:bodyPr/>
                    <a:lstStyle/>
                    <a:p>
                      <a:pPr algn="l" fontAlgn="t">
                        <a:lnSpc>
                          <a:spcPts val="700"/>
                        </a:lnSpc>
                      </a:pPr>
                      <a:r>
                        <a:rPr lang="en-US" sz="550" b="1" i="0" u="none" strike="noStrike" dirty="0">
                          <a:effectLst/>
                          <a:latin typeface="Century Gothic"/>
                        </a:rPr>
                        <a:t>Disclaimers</a:t>
                      </a:r>
                    </a:p>
                    <a:p>
                      <a:pPr algn="l" fontAlgn="t">
                        <a:lnSpc>
                          <a:spcPts val="700"/>
                        </a:lnSpc>
                      </a:pPr>
                      <a:r>
                        <a:rPr lang="en-US" sz="550" b="0" i="0" u="none" strike="noStrike" dirty="0">
                          <a:effectLst/>
                          <a:latin typeface="Century Gothic"/>
                        </a:rPr>
                        <a:t>Specifications are given for PAL version of the camera.</a:t>
                      </a:r>
                      <a:br>
                        <a:rPr lang="en-US" sz="550" b="0" i="0" u="none" strike="noStrike" dirty="0">
                          <a:effectLst/>
                          <a:latin typeface="Century Gothic"/>
                        </a:rPr>
                      </a:br>
                      <a:r>
                        <a:rPr lang="en-US" sz="550" b="0" i="0" u="none" strike="noStrike" dirty="0">
                          <a:effectLst/>
                          <a:latin typeface="Century Gothic"/>
                        </a:rPr>
                        <a:t>NTSC version available in appropriate regions</a:t>
                      </a:r>
                      <a:endParaRPr lang="en-US" sz="55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144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550" b="1" i="0" u="none" strike="noStrike" dirty="0">
                        <a:effectLst/>
                        <a:latin typeface="Century Gothic"/>
                      </a:endParaRPr>
                    </a:p>
                  </a:txBody>
                  <a:tcPr marL="9144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97">
                <a:tc>
                  <a:txBody>
                    <a:bodyPr/>
                    <a:lstStyle/>
                    <a:p>
                      <a:pPr algn="r" fontAlgn="t">
                        <a:lnSpc>
                          <a:spcPts val="700"/>
                        </a:lnSpc>
                      </a:pPr>
                      <a:r>
                        <a:rPr lang="en-US" sz="5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0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70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Dynamic Image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Stabiliser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not available when recording in 4K or using Slow &amp; Fast</a:t>
                      </a:r>
                      <a:b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Motion  mode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97">
                <a:tc>
                  <a:txBody>
                    <a:bodyPr/>
                    <a:lstStyle/>
                    <a:p>
                      <a:pPr algn="r" fontAlgn="t">
                        <a:lnSpc>
                          <a:spcPts val="700"/>
                        </a:lnSpc>
                      </a:pPr>
                      <a:r>
                        <a:rPr lang="en-US" sz="5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0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70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Depending on capabilities of external recording device in 4K rec. mode 1/4 x and 1/2 x speed not possible to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CFast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2.0 ™ card. In Full HD to SD card, 1/4 x rec is 1280 x 720.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700"/>
                        </a:lnSpc>
                      </a:pPr>
                      <a:r>
                        <a:rPr lang="en-US" sz="5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0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70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4K rec. mode 1/4 x and 1/2 x speed not possible to </a:t>
                      </a:r>
                      <a:r>
                        <a:rPr lang="en-US" sz="5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CFast</a:t>
                      </a: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2.0 ™ card. Full HD to SD card, </a:t>
                      </a:r>
                    </a:p>
                    <a:p>
                      <a:pPr algn="l" fontAlgn="b">
                        <a:lnSpc>
                          <a:spcPts val="700"/>
                        </a:lnSpc>
                      </a:pPr>
                      <a:r>
                        <a:rPr lang="en-US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1/4 x rec format is 1280 x 720.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97">
                <a:tc>
                  <a:txBody>
                    <a:bodyPr/>
                    <a:lstStyle/>
                    <a:p>
                      <a:pPr algn="r" fontAlgn="t">
                        <a:lnSpc>
                          <a:spcPts val="700"/>
                        </a:lnSpc>
                      </a:pPr>
                      <a:endParaRPr lang="en-US" sz="55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70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530426"/>
                  </a:ext>
                </a:extLst>
              </a:tr>
              <a:tr h="111397">
                <a:tc gridSpan="2">
                  <a:txBody>
                    <a:bodyPr/>
                    <a:lstStyle/>
                    <a:p>
                      <a:pPr algn="l" fontAlgn="t">
                        <a:lnSpc>
                          <a:spcPts val="700"/>
                        </a:lnSpc>
                      </a:pPr>
                      <a:r>
                        <a:rPr lang="en-US" sz="5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All specifications are subject to change without notice</a:t>
                      </a:r>
                    </a:p>
                  </a:txBody>
                  <a:tcPr marL="0" marR="9144" marT="9144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ts val="700"/>
                        </a:lnSpc>
                      </a:pPr>
                      <a:endParaRPr lang="en-US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05489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11" y="310046"/>
            <a:ext cx="1024109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6652" y="663234"/>
            <a:ext cx="3656712" cy="645736"/>
          </a:xfrm>
        </p:spPr>
        <p:txBody>
          <a:bodyPr>
            <a:normAutofit/>
          </a:bodyPr>
          <a:lstStyle/>
          <a:p>
            <a:r>
              <a:rPr lang="en-US" dirty="0"/>
              <a:t>Compact and discrete 4K UHD video with professional audio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7350" y="1344612"/>
            <a:ext cx="3656013" cy="1646238"/>
          </a:xfrm>
        </p:spPr>
        <p:txBody>
          <a:bodyPr/>
          <a:lstStyle/>
          <a:p>
            <a:r>
              <a:rPr lang="en-US" dirty="0"/>
              <a:t>Compact and discrete featuring 4K UHD/Full HD internal video recording with professional XLR audio that is easy to use, with footage that can be seamlessly integrated with other professional Cinema EOS cameras.</a:t>
            </a:r>
          </a:p>
          <a:p>
            <a:endParaRPr lang="en-US" dirty="0"/>
          </a:p>
          <a:p>
            <a:r>
              <a:rPr lang="en-GB" dirty="0"/>
              <a:t>Sales Start Date: </a:t>
            </a:r>
            <a:r>
              <a:rPr lang="en-US" dirty="0"/>
              <a:t>September 2016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66641"/>
              </p:ext>
            </p:extLst>
          </p:nvPr>
        </p:nvGraphicFramePr>
        <p:xfrm>
          <a:off x="498806" y="3364383"/>
          <a:ext cx="6648820" cy="548640"/>
        </p:xfrm>
        <a:graphic>
          <a:graphicData uri="http://schemas.openxmlformats.org/drawingml/2006/table">
            <a:tbl>
              <a:tblPr bandRow="1"/>
              <a:tblGrid>
                <a:gridCol w="224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Product Details: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Product Name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Mercury Code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EAN Code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Recommended Retail Price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Canon 4K Camcorder XC15 (EU)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1456C003AA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4549292067125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66338"/>
              </p:ext>
            </p:extLst>
          </p:nvPr>
        </p:nvGraphicFramePr>
        <p:xfrm>
          <a:off x="483562" y="4286556"/>
          <a:ext cx="6664064" cy="1865376"/>
        </p:xfrm>
        <a:graphic>
          <a:graphicData uri="http://schemas.openxmlformats.org/drawingml/2006/table">
            <a:tbl>
              <a:tblPr bandRow="1"/>
              <a:tblGrid>
                <a:gridCol w="224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2AEB9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Optional Accessories: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Product Name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Mercury Code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EAN Code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charset="0"/>
                          <a:cs typeface="DendaNewLight"/>
                        </a:rPr>
                        <a:t>Recommended Retail Price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Power Adapter CA-946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1764C003AA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4549292084245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 SC-2000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9389A001AA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4960999209852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High Speed HDMI Cable HTC-100/S</a:t>
                      </a:r>
                      <a:endParaRPr lang="pt-BR" sz="55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2384B001AA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4960999530383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Unit </a:t>
                      </a:r>
                      <a:r>
                        <a:rPr lang="pt-BR" sz="55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Cable</a:t>
                      </a:r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UN-5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0886C001AA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4549292047950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GPS </a:t>
                      </a:r>
                      <a:r>
                        <a:rPr lang="pt-BR" sz="55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Receiver</a:t>
                      </a:r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GP-E2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6363B001AA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4960999848358  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Battery</a:t>
                      </a:r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Pack LP-E6N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9486B002AA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4549292008302  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Remote </a:t>
                      </a:r>
                      <a:r>
                        <a:rPr lang="pt-BR" sz="55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Controller</a:t>
                      </a:r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RC-6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4524B001AA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4960999669304  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pt-BR" sz="55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Battery</a:t>
                      </a:r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55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Charger</a:t>
                      </a:r>
                      <a:r>
                        <a:rPr lang="pt-BR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LC-E6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3349B001AA</a:t>
                      </a:r>
                    </a:p>
                  </a:txBody>
                  <a:tcPr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5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4960999627502  </a:t>
                      </a:r>
                      <a:endParaRPr lang="en-GB" sz="55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&lt;Please fill in RRP&gt;</a:t>
                      </a:r>
                    </a:p>
                  </a:txBody>
                  <a:tcPr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84054"/>
              </p:ext>
            </p:extLst>
          </p:nvPr>
        </p:nvGraphicFramePr>
        <p:xfrm>
          <a:off x="483563" y="6525465"/>
          <a:ext cx="6664063" cy="1066800"/>
        </p:xfrm>
        <a:graphic>
          <a:graphicData uri="http://schemas.openxmlformats.org/drawingml/2006/table">
            <a:tbl>
              <a:tblPr bandRow="1"/>
              <a:tblGrid>
                <a:gridCol w="186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9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4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2AEB9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Measurement / Logistic Information:</a:t>
                      </a: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64008" marR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64008" marR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Product Name</a:t>
                      </a: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Mercury Code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Pack type</a:t>
                      </a:r>
                      <a:endParaRPr lang="en-US" sz="5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Pack description </a:t>
                      </a:r>
                      <a:endParaRPr lang="en-US" sz="5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Quantity per pack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(mm)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Width (mm)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Height (mm</a:t>
                      </a:r>
                      <a:b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endParaRPr lang="en-US" sz="5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008" marR="6400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Net Weight</a:t>
                      </a:r>
                      <a:br>
                        <a:rPr lang="en-US" sz="55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55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(kg)</a:t>
                      </a:r>
                    </a:p>
                  </a:txBody>
                  <a:tcPr marL="64008" marR="6400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Gross Weight</a:t>
                      </a:r>
                      <a:b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(kg)</a:t>
                      </a:r>
                    </a:p>
                  </a:txBody>
                  <a:tcPr marR="4572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2A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dirty="0">
                          <a:latin typeface="Century Gothic" panose="020B0502020202020204" pitchFamily="34" charset="0"/>
                        </a:rPr>
                        <a:t>Canon 4K Camcorder XC15 (EU)</a:t>
                      </a:r>
                    </a:p>
                  </a:txBody>
                  <a:tcPr marL="91429" marR="9142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5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l-NL" sz="550" dirty="0">
                          <a:latin typeface="Century Gothic" panose="020B0502020202020204" pitchFamily="34" charset="0"/>
                        </a:rPr>
                        <a:t>1456C003AA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Each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64008" marR="6400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3.6</a:t>
                      </a:r>
                    </a:p>
                  </a:txBody>
                  <a:tcPr marL="64008" marR="6400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R="457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55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1429" marR="9142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CT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dirty="0">
                          <a:latin typeface="Century Gothic" panose="020B0502020202020204" pitchFamily="34" charset="0"/>
                        </a:rPr>
                        <a:t>Carton (Outer)</a:t>
                      </a:r>
                    </a:p>
                  </a:txBody>
                  <a:tcPr marL="91429" marR="9142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64008" marR="6400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4008" marR="6400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7.3</a:t>
                      </a:r>
                    </a:p>
                  </a:txBody>
                  <a:tcPr marR="457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550" dirty="0">
                        <a:latin typeface="Century Gothic" panose="020B0502020202020204" pitchFamily="34" charset="0"/>
                      </a:endParaRPr>
                    </a:p>
                  </a:txBody>
                  <a:tcPr marL="91429" marR="9142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EP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Euro Pallet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800 </a:t>
                      </a:r>
                    </a:p>
                  </a:txBody>
                  <a:tcPr marL="91429" marR="91429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990 </a:t>
                      </a:r>
                    </a:p>
                  </a:txBody>
                  <a:tcPr marL="64008" marR="6400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4008" marR="6400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5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53.8</a:t>
                      </a:r>
                    </a:p>
                  </a:txBody>
                  <a:tcPr marR="457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600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68323" y="8312134"/>
            <a:ext cx="6834177" cy="81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3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Canon XC15 Body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</a:rPr>
              <a:t>Microphone Adapter MA-400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</a:rPr>
              <a:t>Unit </a:t>
            </a:r>
            <a:r>
              <a:rPr lang="fr-FR" sz="900" dirty="0" err="1">
                <a:latin typeface="Century Gothic" panose="020B0502020202020204" pitchFamily="34" charset="0"/>
              </a:rPr>
              <a:t>Cable</a:t>
            </a:r>
            <a:r>
              <a:rPr lang="fr-FR" sz="900" dirty="0">
                <a:latin typeface="Century Gothic" panose="020B0502020202020204" pitchFamily="34" charset="0"/>
              </a:rPr>
              <a:t> UN-5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Cable Clamp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GB" sz="9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Loupe Viewfinder Unit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Battery Pack LP-E6N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Compact Power Adapter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Hood Unit</a:t>
            </a:r>
          </a:p>
          <a:p>
            <a:pPr>
              <a:lnSpc>
                <a:spcPts val="1200"/>
              </a:lnSpc>
            </a:pPr>
            <a:endParaRPr lang="en-GB" sz="9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Lens Cap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Shoulder Strap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USB Cable IFC-300PCU/S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High-Speed HDMI Cable HTC-100/S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altLang="en-US" sz="900" dirty="0">
              <a:latin typeface="Century Gothic" panose="020B0502020202020204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83564" y="8012098"/>
            <a:ext cx="2024686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b="1" dirty="0">
                <a:latin typeface="Century Gothic" panose="020B0502020202020204" pitchFamily="34" charset="0"/>
              </a:rPr>
              <a:t>What’s in the box?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1" y="842171"/>
            <a:ext cx="1407727" cy="1691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11" y="310046"/>
            <a:ext cx="1024109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08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57AADA3B4A4479E05DB6BBD877AA7" ma:contentTypeVersion="2" ma:contentTypeDescription="Create a new document." ma:contentTypeScope="" ma:versionID="8625a72d99dff3360d47272057169464">
  <xsd:schema xmlns:xsd="http://www.w3.org/2001/XMLSchema" xmlns:xs="http://www.w3.org/2001/XMLSchema" xmlns:p="http://schemas.microsoft.com/office/2006/metadata/properties" xmlns:ns2="4dedbe4c-d5e4-4a18-a23f-4ba97bdb8544" targetNamespace="http://schemas.microsoft.com/office/2006/metadata/properties" ma:root="true" ma:fieldsID="5623721990fd0faf2eb0807a3e4f8a37" ns2:_="">
    <xsd:import namespace="4dedbe4c-d5e4-4a18-a23f-4ba97bdb85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dbe4c-d5e4-4a18-a23f-4ba97bdb85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7FFFEA-F056-4CEA-9064-676E83756E1F}"/>
</file>

<file path=customXml/itemProps2.xml><?xml version="1.0" encoding="utf-8"?>
<ds:datastoreItem xmlns:ds="http://schemas.openxmlformats.org/officeDocument/2006/customXml" ds:itemID="{AAC57D06-F04E-47E1-B22B-38F202C06721}"/>
</file>

<file path=customXml/itemProps3.xml><?xml version="1.0" encoding="utf-8"?>
<ds:datastoreItem xmlns:ds="http://schemas.openxmlformats.org/officeDocument/2006/customXml" ds:itemID="{D3429379-6E5C-4681-BEDE-0111222FE1E4}"/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1682</Words>
  <Application>Microsoft Office PowerPoint</Application>
  <PresentationFormat>Custom</PresentationFormat>
  <Paragraphs>404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Century Gothic</vt:lpstr>
      <vt:lpstr>Arial</vt:lpstr>
      <vt:lpstr>DendaNewLight</vt:lpstr>
      <vt:lpstr>MS PGothic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McCoughlan</dc:creator>
  <cp:lastModifiedBy>Ahire, Swapnil</cp:lastModifiedBy>
  <cp:revision>366</cp:revision>
  <cp:lastPrinted>2015-08-14T14:08:10Z</cp:lastPrinted>
  <dcterms:created xsi:type="dcterms:W3CDTF">2014-07-31T08:42:38Z</dcterms:created>
  <dcterms:modified xsi:type="dcterms:W3CDTF">2017-03-28T12:41:57Z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0x01010079857AADA3B4A4479E05DB6BBD877AA7</vt:lpwstr>
  </property>
</Properties>
</file>